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Override PartName="/docProps/app.xml" ContentType="application/vnd.openxmlformats-officedocument.extended-properties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an IVR Cloud design specimen. All example organizations and version numbers are fictional. It is not a customer story or production configuration.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Publishing alone does not establish that callers use the new version. The current application exposes deployment separately.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Version numbers are fictional. A route can remain on an older version after a newer publication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diagram illustrates separate operations, not actual production state. Names and records in the sample are fictional.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Rollback requires an earlier ready deployment. Do not infer readiness from an older publication alone.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slide states the example’s next decision; it does not authorize any live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rgbClr val="1F7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BFCFA"/>
                </a:solidFill>
                <a:latin typeface="Inter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" y="2926080"/>
            <a:ext cx="7498079" cy="822960"/>
          </a:xfrm>
        </p:spPr>
        <p:txBody>
          <a:bodyPr/>
          <a:lstStyle>
            <a:lvl1pPr marL="0" indent="0" algn="l">
              <a:buNone/>
              <a:defRPr sz="1600" b="0">
                <a:solidFill>
                  <a:srgbClr val="EDF6F1"/>
                </a:solidFill>
                <a:latin typeface="+mn-lt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4736592"/>
            <a:ext cx="3200400" cy="237744"/>
          </a:xfrm>
        </p:spPr>
        <p:txBody>
          <a:bodyPr anchor="ctr"/>
          <a:lstStyle>
            <a:lvl1pPr marL="0" indent="0" algn="l">
              <a:buNone/>
              <a:defRPr sz="900" b="0">
                <a:solidFill>
                  <a:srgbClr val="EDF6F1"/>
                </a:solidFill>
                <a:latin typeface="DejaVu Sans Mono"/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06" name="IVR Cloud logo" descr="IVR Cloud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07" name="IV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BFCFA"/>
                </a:solidFill>
                <a:latin typeface="DejaVu Sans Mono"/>
              </a:rPr>
              <a:t>IVR</a:t>
            </a:r>
            <a:r>
              <a:rPr lang="en-US" sz="1400" b="1" dirty="0">
                <a:solidFill>
                  <a:srgbClr val="FFFFFF"/>
                </a:solidFill>
                <a:latin typeface="DejaVu Sans Mono"/>
              </a:rPr>
              <a:t>.</a:t>
            </a:r>
          </a:p>
        </p:txBody>
      </p:sp>
      <p:sp>
        <p:nvSpPr>
          <p:cNvPr id="509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DF6F1"/>
                </a:solidFill>
                <a:latin typeface="DejaVu Sans Mono"/>
              </a:rPr>
              <a:t>‹#›</a:t>
            </a:fld>
          </a:p>
        </p:txBody>
      </p:sp>
      <p:sp>
        <p:nvSpPr>
          <p:cNvPr id="514" name="Joinery 1"/>
          <p:cNvSpPr/>
          <p:nvPr userDrawn="1"/>
        </p:nvSpPr>
        <p:spPr>
          <a:xfrm>
            <a:off x="640080" y="4069080"/>
            <a:ext cx="1371600" cy="292608"/>
          </a:xfrm>
          <a:prstGeom prst="roundRect">
            <a:avLst>
              <a:gd name="adj" fmla="val 22000"/>
            </a:avLst>
          </a:prstGeom>
          <a:solidFill>
            <a:srgbClr val="FBFCF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5" name="Joinery 2"/>
          <p:cNvSpPr/>
          <p:nvPr userDrawn="1"/>
        </p:nvSpPr>
        <p:spPr>
          <a:xfrm>
            <a:off x="2084831" y="4069080"/>
            <a:ext cx="3108960" cy="292608"/>
          </a:xfrm>
          <a:prstGeom prst="roundRect">
            <a:avLst>
              <a:gd name="adj" fmla="val 22000"/>
            </a:avLst>
          </a:prstGeom>
          <a:solidFill>
            <a:srgbClr val="EDF6F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6" name="Joinery dot"/>
          <p:cNvSpPr/>
          <p:nvPr userDrawn="1"/>
        </p:nvSpPr>
        <p:spPr>
          <a:xfrm>
            <a:off x="5266944" y="4069080"/>
            <a:ext cx="292608" cy="292608"/>
          </a:xfrm>
          <a:prstGeom prst="ellipse">
            <a:avLst/>
          </a:prstGeom>
          <a:solidFill>
            <a:srgbClr val="1F755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solidFill>
          <a:srgbClr val="1423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 anchor="b"/>
          <a:lstStyle>
            <a:lvl1pPr marL="0" indent="0" algn="l">
              <a:buNone/>
              <a:defRPr sz="3200" b="1">
                <a:solidFill>
                  <a:srgbClr val="FBFCFA"/>
                </a:solidFill>
                <a:latin typeface="Inter"/>
              </a:defRPr>
            </a:lvl1pPr>
          </a:lstStyle>
          <a:p>
            <a:r>
              <a:rPr lang="en-US" sz="32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3108960"/>
            <a:ext cx="7498079" cy="731520"/>
          </a:xfrm>
        </p:spPr>
        <p:txBody>
          <a:bodyPr anchor="b"/>
          <a:lstStyle>
            <a:lvl1pPr marL="0" indent="0" algn="l">
              <a:buNone/>
              <a:defRPr sz="1600" b="0">
                <a:solidFill>
                  <a:srgbClr val="EDF6F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id="510" name="IVR Cloud logo" descr="IVR Cloud symbol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0080" y="457200"/>
            <a:ext cx="365760" cy="365760"/>
          </a:xfrm>
          <a:prstGeom prst="rect">
            <a:avLst/>
          </a:prstGeom>
        </p:spPr>
      </p:pic>
      <p:sp>
        <p:nvSpPr>
          <p:cNvPr id="511" name="IVR mark"/>
          <p:cNvSpPr txBox="1"/>
          <p:nvPr userDrawn="1"/>
        </p:nvSpPr>
        <p:spPr>
          <a:xfrm>
            <a:off x="1115568" y="457200"/>
            <a:ext cx="109728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1400" b="1" dirty="0">
                <a:solidFill>
                  <a:srgbClr val="FBFCFA"/>
                </a:solidFill>
                <a:latin typeface="DejaVu Sans Mono"/>
              </a:rPr>
              <a:t>IVR</a:t>
            </a:r>
            <a:r>
              <a:rPr lang="en-US" sz="1400" b="1" dirty="0">
                <a:solidFill>
                  <a:srgbClr val="FFFFFF"/>
                </a:solidFill>
                <a:latin typeface="DejaVu Sans Mono"/>
              </a:rPr>
              <a:t>.</a:t>
            </a:r>
          </a:p>
        </p:txBody>
      </p:sp>
      <p:sp>
        <p:nvSpPr>
          <p:cNvPr id="512" name="Footer text"/>
          <p:cNvSpPr txBox="1"/>
          <p:nvPr userDrawn="1"/>
        </p:nvSpPr>
        <p:spPr>
          <a:xfrm>
            <a:off x="640080" y="4736592"/>
            <a:ext cx="36576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/>
            <a:r>
              <a:rPr lang="en-US" sz="900" b="0" dirty="0">
                <a:solidFill>
                  <a:srgbClr val="EDF6F1"/>
                </a:solidFill>
                <a:latin typeface="+mn-lt"/>
              </a:rPr>
              <a:t>IVR Cloud</a:t>
            </a:r>
          </a:p>
        </p:txBody>
      </p:sp>
      <p:sp>
        <p:nvSpPr>
          <p:cNvPr id="513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fld id="{B6F15528-21DE-4FAA-801E-634DDDAF4B2B}" type="slidenum">
              <a:rPr lang="en-US" sz="900" dirty="0">
                <a:solidFill>
                  <a:srgbClr val="EDF6F1"/>
                </a:solidFill>
                <a:latin typeface="DejaVu Sans Mono"/>
              </a:rPr>
              <a:t>‹#›</a:t>
            </a:fld>
          </a:p>
        </p:txBody>
      </p:sp>
      <p:sp>
        <p:nvSpPr>
          <p:cNvPr id="517" name="Mint square"/>
          <p:cNvSpPr/>
          <p:nvPr userDrawn="1"/>
        </p:nvSpPr>
        <p:spPr>
          <a:xfrm>
            <a:off x="640080" y="1508760"/>
            <a:ext cx="329184" cy="329184"/>
          </a:xfrm>
          <a:prstGeom prst="rect">
            <a:avLst/>
          </a:prstGeom>
          <a:solidFill>
            <a:srgbClr val="1F755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71600"/>
            <a:ext cx="3931920" cy="31089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>
            <a:lvl1pPr>
              <a:defRPr sz="2600"/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1F7558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25880"/>
            <a:ext cx="3931920" cy="411480"/>
          </a:xfrm>
        </p:spPr>
        <p:txBody>
          <a:bodyPr anchor="b"/>
          <a:lstStyle>
            <a:lvl1pPr marL="0" indent="0" algn="l">
              <a:buNone/>
              <a:defRPr sz="2000" b="1">
                <a:solidFill>
                  <a:srgbClr val="1F7558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783080"/>
            <a:ext cx="3931920" cy="269748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1F7558"/>
                </a:solidFill>
                <a:latin typeface="Inter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65726C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411480"/>
            <a:ext cx="3017520" cy="1097280"/>
          </a:xfrm>
        </p:spPr>
        <p:txBody>
          <a:bodyPr anchor="b"/>
          <a:lstStyle>
            <a:lvl1pPr marL="0" indent="0" algn="l">
              <a:buNone/>
              <a:defRPr sz="2600" b="1">
                <a:solidFill>
                  <a:srgbClr val="1F7558"/>
                </a:solidFill>
                <a:latin typeface="Inter"/>
              </a:defRPr>
            </a:lvl1pPr>
          </a:lstStyle>
          <a:p>
            <a:r>
              <a:rPr lang="en-US" sz="260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40480" y="457200"/>
            <a:ext cx="4754880" cy="4023360"/>
          </a:xfrm>
        </p:spPr>
        <p:txBody>
          <a:bodyPr/>
          <a:lstStyle>
            <a:lvl1pPr marL="0" indent="0">
              <a:buNone/>
              <a:defRPr sz="2000"/>
            </a:lvl1pPr>
            <a:lvl2pPr marL="342900" indent="0">
              <a:buNone/>
              <a:defRPr sz="2000"/>
            </a:lvl2pPr>
            <a:lvl3pPr marL="685800" indent="0">
              <a:buNone/>
              <a:defRPr sz="2000"/>
            </a:lvl3pPr>
            <a:lvl4pPr marL="1028700" indent="0">
              <a:buNone/>
              <a:defRPr sz="2000"/>
            </a:lvl4pPr>
            <a:lvl5pPr marL="1371600" indent="0">
              <a:buNone/>
              <a:defRPr sz="2000"/>
            </a:lvl5pPr>
            <a:lvl6pPr marL="1714500" indent="0">
              <a:buNone/>
              <a:defRPr sz="2000"/>
            </a:lvl6pPr>
            <a:lvl7pPr marL="2057400" indent="0">
              <a:buNone/>
              <a:defRPr sz="2000"/>
            </a:lvl7pPr>
            <a:lvl8pPr marL="2400300" indent="0">
              <a:buNone/>
              <a:defRPr sz="2000"/>
            </a:lvl8pPr>
            <a:lvl9pPr marL="2743200" indent="0">
              <a:buNone/>
              <a:defRPr sz="2000"/>
            </a:lvl9pPr>
          </a:lstStyle>
          <a:p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" y="1645920"/>
            <a:ext cx="3017520" cy="2834640"/>
          </a:xfrm>
        </p:spPr>
        <p:txBody>
          <a:bodyPr/>
          <a:lstStyle>
            <a:lvl1pPr marL="0" indent="0" algn="l">
              <a:buNone/>
              <a:defRPr sz="2000" b="0">
                <a:solidFill>
                  <a:srgbClr val="65726C"/>
                </a:solidFill>
                <a:latin typeface="Inter"/>
              </a:defRPr>
            </a:lvl1pPr>
          </a:lstStyle>
          <a:p>
            <a:pPr lvl="0"/>
            <a:r>
              <a:rPr lang="en-US" sz="200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arget="../slideLayouts/slideLayout1.xml" Type="http://schemas.openxmlformats.org/officeDocument/2006/relationships/slideLayout" /><Relationship Id="rId2" Target="../slideLayouts/slideLayout2.xml" Type="http://schemas.openxmlformats.org/officeDocument/2006/relationships/slideLayout" /><Relationship Id="rId3" Target="../slideLayouts/slideLayout3.xml" Type="http://schemas.openxmlformats.org/officeDocument/2006/relationships/slideLayout" /><Relationship Id="rId4" Target="../slideLayouts/slideLayout4.xml" Type="http://schemas.openxmlformats.org/officeDocument/2006/relationships/slideLayout" /><Relationship Id="rId5" Target="../slideLayouts/slideLayout5.xml" Type="http://schemas.openxmlformats.org/officeDocument/2006/relationships/slideLayout" /><Relationship Id="rId6" Target="../slideLayouts/slideLayout6.xml" Type="http://schemas.openxmlformats.org/officeDocument/2006/relationships/slideLayout" /><Relationship Id="rId7" Target="../slideLayouts/slideLayout7.xml" Type="http://schemas.openxmlformats.org/officeDocument/2006/relationships/slideLayout" /><Relationship Id="rId8" Target="../slideLayouts/slideLayout8.xml" Type="http://schemas.openxmlformats.org/officeDocument/2006/relationships/slideLayout" /><Relationship Id="rId9" Target="../slideLayouts/slideLayout9.xml" Type="http://schemas.openxmlformats.org/officeDocument/2006/relationships/slideLayout" /><Relationship Id="rId10" Target="../slideLayouts/slideLayout10.xml" Type="http://schemas.openxmlformats.org/officeDocument/2006/relationships/slideLayout" /><Relationship Id="rId11" Target="../slideLayouts/slideLayout11.xml" Type="http://schemas.openxmlformats.org/officeDocument/2006/relationships/slideLayout" /><Relationship Id="rId12" Target="../theme/theme1.xml" Type="http://schemas.openxmlformats.org/officeDocument/2006/relationships/theme" /><Relationship Id="rId13" Target="../media/image1.png" Type="http://schemas.openxmlformats.org/officeDocument/2006/relationships/image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 sz="260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548640" y="1371600"/>
            <a:ext cx="8046720" cy="3108960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 sz="2000"/>
              <a:t>Click to edit Master text styles</a:t>
            </a:r>
          </a:p>
          <a:p>
            <a:pPr lvl="1"/>
            <a:r>
              <a:rPr lang="en-US" sz="2000"/>
              <a:t>Second level</a:t>
            </a:r>
          </a:p>
          <a:p>
            <a:pPr lvl="2"/>
            <a:r>
              <a:rPr lang="en-US" sz="2000"/>
              <a:t>Third level</a:t>
            </a:r>
          </a:p>
          <a:p>
            <a:pPr lvl="3"/>
            <a:r>
              <a:rPr lang="en-US" sz="2000"/>
              <a:t>Fourth level</a:t>
            </a:r>
          </a:p>
          <a:p>
            <a:pPr lvl="4"/>
            <a:r>
              <a:rPr lang="en-US" sz="200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pic>
        <p:nvPicPr>
          <p:cNvPr descr="IVR Cloud symbol" id="501" name="IVR Cloud logo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229600" y="384048"/>
            <a:ext cx="329184" cy="329184"/>
          </a:xfrm>
          <a:prstGeom prst="rect">
            <a:avLst/>
          </a:prstGeom>
        </p:spPr>
      </p:pic>
      <p:sp>
        <p:nvSpPr>
          <p:cNvPr id="502" name="Footer rule"/>
          <p:cNvSpPr/>
          <p:nvPr userDrawn="1"/>
        </p:nvSpPr>
        <p:spPr>
          <a:xfrm>
            <a:off x="548640" y="4663440"/>
            <a:ext cx="8046720" cy="10972"/>
          </a:xfrm>
          <a:prstGeom prst="rect">
            <a:avLst/>
          </a:prstGeom>
          <a:solidFill>
            <a:srgbClr val="E4EBE7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03" name="Footer text"/>
          <p:cNvSpPr txBox="1"/>
          <p:nvPr userDrawn="1"/>
        </p:nvSpPr>
        <p:spPr>
          <a:xfrm>
            <a:off x="548640" y="4736592"/>
            <a:ext cx="36576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l"/>
            <a:r>
              <a:rPr b="0" dirty="0" lang="en-US" sz="900">
                <a:solidFill>
                  <a:srgbClr val="65726C"/>
                </a:solidFill>
                <a:latin typeface="+mn-lt"/>
              </a:rPr>
              <a:t>IVR Cloud</a:t>
            </a:r>
          </a:p>
        </p:txBody>
      </p:sp>
      <p:sp>
        <p:nvSpPr>
          <p:cNvPr id="504" name="IVR mark"/>
          <p:cNvSpPr txBox="1"/>
          <p:nvPr userDrawn="1"/>
        </p:nvSpPr>
        <p:spPr>
          <a:xfrm>
            <a:off x="6766560" y="4736592"/>
            <a:ext cx="128016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r"/>
            <a:r>
              <a:rPr b="1" dirty="0" lang="en-US" sz="900">
                <a:solidFill>
                  <a:srgbClr val="14231F"/>
                </a:solidFill>
                <a:latin typeface="DejaVu Sans Mono"/>
              </a:rPr>
              <a:t>IVR</a:t>
            </a:r>
            <a:r>
              <a:rPr b="1" dirty="0" lang="en-US" sz="900">
                <a:solidFill>
                  <a:srgbClr val="65726C"/>
                </a:solidFill>
                <a:latin typeface="DejaVu Sans Mono"/>
              </a:rPr>
              <a:t>.</a:t>
            </a:r>
          </a:p>
        </p:txBody>
      </p:sp>
      <p:sp>
        <p:nvSpPr>
          <p:cNvPr id="505" name="Slide number"/>
          <p:cNvSpPr txBox="1"/>
          <p:nvPr userDrawn="1"/>
        </p:nvSpPr>
        <p:spPr>
          <a:xfrm>
            <a:off x="8138160" y="4736592"/>
            <a:ext cx="457200" cy="237744"/>
          </a:xfrm>
          <a:prstGeom prst="rect">
            <a:avLst/>
          </a:prstGeom>
          <a:noFill/>
        </p:spPr>
        <p:txBody>
          <a:bodyPr anchor="ctr" bIns="0" lIns="0" rIns="0" tIns="0" wrap="square">
            <a:noAutofit/>
          </a:bodyPr>
          <a:lstStyle/>
          <a:p>
            <a:pPr algn="r"/>
            <a:fld id="{B6F15528-21DE-4FAA-801E-634DDDAF4B2B}" type="slidenum">
              <a:rPr dirty="0" lang="en-US" sz="900">
                <a:solidFill>
                  <a:srgbClr val="65726C"/>
                </a:solidFill>
                <a:latin typeface="DejaVu Sans Mono"/>
              </a:rPr>
              <a:t>‹#›</a:t>
            </a:fld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5000"/>
        </a:lnSpc>
        <a:spcBef>
          <a:spcPct val="0"/>
        </a:spcBef>
        <a:buNone/>
        <a:defRPr b="1" kern="1200" spc="-20" sz="2600">
          <a:solidFill>
            <a:srgbClr val="1F7558"/>
          </a:solidFill>
          <a:latin typeface="Inter"/>
          <a:ea typeface="+mj-ea"/>
          <a:cs typeface="+mj-cs"/>
        </a:defRPr>
      </a:lvl1pPr>
    </p:titleStyle>
    <p:bodyStyle>
      <a:lvl1pPr algn="l" defTabSz="914400" eaLnBrk="1" hangingPunct="1" indent="-285750" latinLnBrk="0" marL="285750" rtl="0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kern="1200" sz="2000">
          <a:solidFill>
            <a:srgbClr val="14231F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571500" rtl="0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kern="1200" sz="2000">
          <a:solidFill>
            <a:srgbClr val="14231F"/>
          </a:solidFill>
          <a:latin typeface="+mn-lt"/>
          <a:ea typeface="+mn-ea"/>
          <a:cs typeface="+mn-cs"/>
        </a:defRPr>
      </a:lvl2pPr>
      <a:lvl3pPr algn="l" defTabSz="914400" eaLnBrk="1" hangingPunct="1" indent="-285750" latinLnBrk="0" marL="857250" rtl="0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kern="1200" sz="2000">
          <a:solidFill>
            <a:srgbClr val="14231F"/>
          </a:solidFill>
          <a:latin typeface="+mn-lt"/>
          <a:ea typeface="+mn-ea"/>
          <a:cs typeface="+mn-cs"/>
        </a:defRPr>
      </a:lvl3pPr>
      <a:lvl4pPr algn="l" defTabSz="914400" eaLnBrk="1" hangingPunct="1" indent="-285750" latinLnBrk="0" marL="1143000" rtl="0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kern="1200" sz="2000">
          <a:solidFill>
            <a:srgbClr val="14231F"/>
          </a:solidFill>
          <a:latin typeface="+mn-lt"/>
          <a:ea typeface="+mn-ea"/>
          <a:cs typeface="+mn-cs"/>
        </a:defRPr>
      </a:lvl4pPr>
      <a:lvl5pPr algn="l" defTabSz="914400" eaLnBrk="1" hangingPunct="1" indent="-285750" latinLnBrk="0" marL="1428750" rtl="0">
        <a:lnSpc>
          <a:spcPct val="105000"/>
        </a:lnSpc>
        <a:spcBef>
          <a:spcPts val="400"/>
        </a:spcBef>
        <a:buClr>
          <a:srgbClr val="1F7558"/>
        </a:buClr>
        <a:buFont typeface="Arial"/>
        <a:buChar char="•"/>
        <a:defRPr kern="1200" sz="2000">
          <a:solidFill>
            <a:srgbClr val="14231F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notesSlide" Target="../notesSlides/notesSlide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Relationship Id="rId3" Type="http://schemas.openxmlformats.org/officeDocument/2006/relationships/image" Target="../media/image3.png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0080" y="1234440"/>
            <a:ext cx="7498079" cy="15544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Every connection, considered.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640080" y="2926080"/>
            <a:ext cx="7498079" cy="822960"/>
          </a:xfrm>
        </p:spPr>
        <p:txBody>
          <a:bodyPr/>
          <a:lstStyle/>
          <a:p>
            <a:pPr lvl="0" indent="0" marL="0">
              <a:buNone/>
            </a:pPr>
            <a:r>
              <a:rPr/>
              <a:t>A clear caller path, from draft to route.</a:t>
            </a:r>
            <a:br/>
            <a:br/>
            <a:r>
              <a:rPr/>
              <a:t>IVR Cloud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>
          <a:xfrm>
            <a:off x="640080" y="4736592"/>
            <a:ext cx="3200400" cy="237744"/>
          </a:xfrm>
        </p:spPr>
        <p:txBody>
          <a:bodyPr/>
          <a:lstStyle/>
          <a:p>
            <a:pPr lvl="0" indent="0" marL="0">
              <a:buNone/>
            </a:pPr>
            <a:r>
              <a:rPr/>
              <a:t>13 October 2026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Make the caller’s next step clear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Introduce the organization.</a:t>
            </a:r>
          </a:p>
          <a:p>
            <a:pPr lvl="0"/>
            <a:r>
              <a:rPr/>
              <a:t>Offer understandable choices.</a:t>
            </a:r>
          </a:p>
          <a:p>
            <a:pPr lvl="0"/>
            <a:r>
              <a:rPr/>
              <a:t>Name each outcome explicitly.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1920240"/>
            <a:ext cx="7498079" cy="1097280"/>
          </a:xfrm>
        </p:spPr>
        <p:txBody>
          <a:bodyPr/>
          <a:lstStyle/>
          <a:p>
            <a:pPr lvl="0" indent="0" marL="0">
              <a:buNone/>
            </a:pPr>
            <a:r>
              <a:rPr/>
              <a:t>From draft to phone route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7498079" cy="777240"/>
          </a:xfrm>
        </p:spPr>
        <p:txBody>
          <a:bodyPr/>
          <a:lstStyle/>
          <a:p>
            <a:pPr lvl="0" indent="0" marL="0">
              <a:buNone/>
            </a:pPr>
            <a:r>
              <a:rPr/>
              <a:t>Publication and deployment have different effects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Publication</a:t>
            </a:r>
          </a:p>
          <a:p>
            <a:pPr lvl="0"/>
            <a:r>
              <a:rPr/>
              <a:t>Creates an immutable version.</a:t>
            </a:r>
          </a:p>
          <a:p>
            <a:pPr lvl="0"/>
            <a:r>
              <a:rPr/>
              <a:t>Preserves version history.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>
            <a:pPr lvl="0" indent="0" marL="0">
              <a:spcBef>
                <a:spcPts val="3000"/>
              </a:spcBef>
              <a:buNone/>
            </a:pPr>
            <a:r>
              <a:rPr b="1"/>
              <a:t>Deployment</a:t>
            </a:r>
          </a:p>
          <a:p>
            <a:pPr lvl="0"/>
            <a:r>
              <a:rPr/>
              <a:t>Names a phone route.</a:t>
            </a:r>
          </a:p>
          <a:p>
            <a:pPr lvl="0"/>
            <a:r>
              <a:rPr/>
              <a:t>Activates a published version.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Keep the version context visible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546100" y="1371600"/>
          <a:ext cx="8039100" cy="309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9700"/>
                <a:gridCol w="2679700"/>
                <a:gridCol w="2679700"/>
              </a:tblGrid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Version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Meaning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Draft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v4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Editable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Published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v3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Immutable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Active route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v2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 algn="l">
                        <a:buNone/>
                      </a:pPr>
                      <a:r>
                        <a:rPr/>
                        <a:t>Used by callers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Keep the three operations distinct</a:t>
            </a:r>
          </a:p>
        </p:txBody>
      </p:sp>
      <p:pic>
        <p:nvPicPr>
          <p:cNvPr descr="ivr-workflow.png" id="0" name="Picture 1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6100" y="1562100"/>
            <a:ext cx="8039100" cy="2209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546100" y="3962400"/>
            <a:ext cx="80391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Illustrative IVR version lifecycle.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Show the complete caller path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Name the root step.</a:t>
            </a:r>
          </a:p>
          <a:p>
            <a:pPr lvl="0"/>
            <a:r>
              <a:rPr/>
              <a:t>Label menu and transfer outcomes.</a:t>
            </a:r>
          </a:p>
          <a:p>
            <a:pPr lvl="0"/>
            <a:r>
              <a:rPr/>
              <a:t>Explain unconnected steps.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Make each route change explicit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Name the number and endpoint.</a:t>
            </a:r>
          </a:p>
          <a:p>
            <a:pPr lvl="0"/>
            <a:r>
              <a:rPr/>
              <a:t>Select a published version.</a:t>
            </a:r>
          </a:p>
          <a:p>
            <a:pPr lvl="0"/>
            <a:r>
              <a:rPr/>
              <a:t>Verify activation state.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Complete the path before proposing activation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Review missing outcomes, then identify the intended phone route and published version.</a:t>
            </a:r>
          </a:p>
        </p:txBody>
      </p:sp>
    </p:spTree>
  </p:cSld>
</p:sld>
</file>

<file path=ppt/theme/theme1.xml><?xml version="1.0" encoding="utf-8"?>
<a:theme xmlns:a="http://schemas.openxmlformats.org/drawingml/2006/main" name="IVR Cloud">
  <a:themeElements>
    <a:clrScheme name="IVR Cloud Cobalt">
      <a:dk1>
        <a:srgbClr val="14231F"/>
      </a:dk1>
      <a:lt1>
        <a:srgbClr val="FFFFFF"/>
      </a:lt1>
      <a:dk2>
        <a:srgbClr val="1F7558"/>
      </a:dk2>
      <a:lt2>
        <a:srgbClr val="FBFCFA"/>
      </a:lt2>
      <a:accent1>
        <a:srgbClr val="1F7558"/>
      </a:accent1>
      <a:accent2>
        <a:srgbClr val="1F7558"/>
      </a:accent2>
      <a:accent3>
        <a:srgbClr val="EDF6F1"/>
      </a:accent3>
      <a:accent4>
        <a:srgbClr val="14231F"/>
      </a:accent4>
      <a:accent5>
        <a:srgbClr val="156B92"/>
      </a:accent5>
      <a:accent6>
        <a:srgbClr val="F4BD50"/>
      </a:accent6>
      <a:hlink>
        <a:srgbClr val="1F7558"/>
      </a:hlink>
      <a:folHlink>
        <a:srgbClr val="65726C"/>
      </a:folHlink>
    </a:clrScheme>
    <a:fontScheme name="IVR Cloud">
      <a:maj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IVR Cloud Cobalt">
      <a:dk1>
        <a:srgbClr val="14231F"/>
      </a:dk1>
      <a:lt1>
        <a:srgbClr val="FFFFFF"/>
      </a:lt1>
      <a:dk2>
        <a:srgbClr val="1F7558"/>
      </a:dk2>
      <a:lt2>
        <a:srgbClr val="FBFCFA"/>
      </a:lt2>
      <a:accent1>
        <a:srgbClr val="1F7558"/>
      </a:accent1>
      <a:accent2>
        <a:srgbClr val="1F7558"/>
      </a:accent2>
      <a:accent3>
        <a:srgbClr val="EDF6F1"/>
      </a:accent3>
      <a:accent4>
        <a:srgbClr val="14231F"/>
      </a:accent4>
      <a:accent5>
        <a:srgbClr val="156B92"/>
      </a:accent5>
      <a:accent6>
        <a:srgbClr val="F4BD50"/>
      </a:accent6>
      <a:hlink>
        <a:srgbClr val="1F7558"/>
      </a:hlink>
      <a:folHlink>
        <a:srgbClr val="65726C"/>
      </a:folHlink>
    </a:clrScheme>
    <a:fontScheme name="IVR Cloud">
      <a:majorFont>
        <a:latin typeface="Inter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Every connection, considered.</dc:title>
  <dc:creator>IVR Cloud</dc:creator>
  <cp:keywords/>
  <dcterms:created xsi:type="dcterms:W3CDTF">2026-10-13T23:25:28Z</dcterms:created>
  <dcterms:modified xsi:type="dcterms:W3CDTF">2026-10-13T23:25:28Z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13 October 2026</vt:lpwstr>
  </property>
  <property fmtid="{D5CDD505-2E9C-101B-9397-08002B2CF9AE}" pid="3" name="subtitle">
    <vt:lpwstr>A clear caller path, from draft to route.</vt:lpwstr>
  </property>
</Properties>
</file>